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0" r:id="rId2"/>
    <p:sldId id="327" r:id="rId3"/>
    <p:sldId id="335" r:id="rId4"/>
    <p:sldId id="336" r:id="rId5"/>
    <p:sldId id="337" r:id="rId6"/>
    <p:sldId id="340" r:id="rId7"/>
    <p:sldId id="341" r:id="rId8"/>
    <p:sldId id="338" r:id="rId9"/>
    <p:sldId id="339" r:id="rId10"/>
  </p:sldIdLst>
  <p:sldSz cx="9144000" cy="6858000" type="screen4x3"/>
  <p:notesSz cx="6775450" cy="9906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SHIBA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6"/>
    <p:penClr>
      <a:srgbClr val="FF0000"/>
    </p:penClr>
  </p:showPr>
  <p:clrMru>
    <a:srgbClr val="FFFFFF"/>
    <a:srgbClr val="FF0000"/>
    <a:srgbClr val="802323"/>
    <a:srgbClr val="80562C"/>
    <a:srgbClr val="996633"/>
    <a:srgbClr val="E3E6FF"/>
    <a:srgbClr val="E3FFBB"/>
    <a:srgbClr val="13B2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2175" autoAdjust="0"/>
  </p:normalViewPr>
  <p:slideViewPr>
    <p:cSldViewPr>
      <p:cViewPr>
        <p:scale>
          <a:sx n="66" d="100"/>
          <a:sy n="66" d="100"/>
        </p:scale>
        <p:origin x="-1632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36988" y="0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20BB59-18E5-45C1-891B-EF173D5C58B7}" type="datetimeFigureOut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93" tIns="45597" rIns="91193" bIns="45597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7863" y="4705350"/>
            <a:ext cx="5419725" cy="4457700"/>
          </a:xfrm>
          <a:prstGeom prst="rect">
            <a:avLst/>
          </a:prstGeom>
        </p:spPr>
        <p:txBody>
          <a:bodyPr vert="horz" lIns="91193" tIns="45597" rIns="91193" bIns="45597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36988" y="9409113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EC0F9B-9E1C-4E4A-8613-62AFC7E892C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0C6B06B8-D0A9-402A-B20F-7E6A3EEFC28D}" type="slidenum">
              <a:rPr lang="fr-FR" sz="1200">
                <a:latin typeface="+mn-lt"/>
                <a:cs typeface="+mn-cs"/>
              </a:rPr>
              <a:pPr algn="r">
                <a:defRPr/>
              </a:pPr>
              <a:t>1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70AEB425-5912-4498-B97A-99AFA70C1EDB}" type="slidenum">
              <a:rPr lang="fr-FR" sz="1200">
                <a:latin typeface="+mn-lt"/>
                <a:cs typeface="+mn-cs"/>
              </a:rPr>
              <a:pPr algn="r">
                <a:defRPr/>
              </a:pPr>
              <a:t>2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3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4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5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6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7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8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FC180FC6-FC46-43AA-A096-ECFE9F1F2A6D}" type="slidenum">
              <a:rPr lang="fr-FR" sz="1200">
                <a:latin typeface="+mn-lt"/>
                <a:cs typeface="+mn-cs"/>
              </a:rPr>
              <a:pPr algn="r">
                <a:defRPr/>
              </a:pPr>
              <a:t>9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B2C38-E81F-4966-8C05-D95E6E39898F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711E0-7C03-4E44-B810-68D29D4A7A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E6C7-832A-4DA2-846F-AC90EFCE7926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21987-C760-4ECF-9924-EED5DC12612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CC9A1-1B57-490D-AEB6-1561505D974D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A2F36-56E1-44EC-A596-3A4C56A0D34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107D1-B08E-4EA4-B660-4B9BA0E85A98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FC29-A076-40DC-B5DD-69C20D1808B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C9C34-AA73-49F6-BD1F-EF4865FB3A4C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E5BEB-60CF-4B54-8FAF-B229B803FA9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FC1C9-A659-4A6E-A561-6141C9FC1546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4D4B5-03FB-4806-914B-09E10E9E73E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AE9AD-850D-47E4-B070-EC4D5793C509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CBBAE-12BE-4781-9BD4-7CFBDB09A56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A51E9-CDD6-4C5D-BAEE-18454E9ACA6C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20BF-9A12-4D1E-AC82-5E80AC15554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7F7F-71D2-46A8-946E-2DAC5BA6660C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A1C9B-3BA6-43CF-8AEB-689FAF51EF7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A52FF-B778-45F7-954D-796100DFDD07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1BD36-B771-4B8E-B08C-2DD2A1F520B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E92B-475C-48D3-BDE6-3A5030791000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1A646-FE26-4988-B600-EC6FBFEF7D55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C9EF46-E1E7-4B5F-879C-0AB87B75D6A9}" type="datetime1">
              <a:rPr lang="fr-FR"/>
              <a:pPr>
                <a:defRPr/>
              </a:pPr>
              <a:t>25/10/2011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D338EB-CA75-44E0-B57A-CB431D4782D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3CF61DC-8212-4F23-A1DE-4549D232AB13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7164388" y="6237288"/>
            <a:ext cx="1619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b="1" dirty="0" smtClean="0"/>
              <a:t>octobre </a:t>
            </a:r>
            <a:r>
              <a:rPr lang="fr-FR" b="1" dirty="0"/>
              <a:t>2011</a:t>
            </a:r>
          </a:p>
        </p:txBody>
      </p:sp>
      <p:pic>
        <p:nvPicPr>
          <p:cNvPr id="8" name="Image 7" descr="christos_alexakis_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92375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492375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 descr="C:\Documents and Settings\ahervieu\Bureau\annabel\fusion\boite a outils COM\LOGO PU-AMI v déf\LOGO PU-AMI v deÌf - copie\Logo jpg\Logo PU-AMI V1 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971550"/>
            <a:ext cx="5643563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676CE17-DEF9-41F0-9FE1-3F1C6E19BBA1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1150" name="Sous-titre 2"/>
          <p:cNvSpPr>
            <a:spLocks/>
          </p:cNvSpPr>
          <p:nvPr/>
        </p:nvSpPr>
        <p:spPr bwMode="auto">
          <a:xfrm>
            <a:off x="250825" y="1628775"/>
            <a:ext cx="85693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fr-FR" sz="2400" b="1" dirty="0" smtClean="0">
                <a:solidFill>
                  <a:srgbClr val="C00000"/>
                </a:solidFill>
                <a:latin typeface="+mj-lt"/>
                <a:cs typeface="+mn-cs"/>
              </a:rPr>
              <a:t>Nos </a:t>
            </a:r>
            <a:r>
              <a:rPr lang="fr-FR" sz="2400" b="1" dirty="0">
                <a:solidFill>
                  <a:srgbClr val="C00000"/>
                </a:solidFill>
                <a:latin typeface="+mj-lt"/>
                <a:cs typeface="+mn-cs"/>
              </a:rPr>
              <a:t>origines </a:t>
            </a:r>
            <a:r>
              <a:rPr lang="fr-FR" sz="2400" dirty="0">
                <a:latin typeface="+mj-lt"/>
                <a:cs typeface="+mn-cs"/>
              </a:rPr>
              <a:t>: En Avril 2011, </a:t>
            </a:r>
            <a:r>
              <a:rPr lang="fr-FR" sz="2400" dirty="0" smtClean="0">
                <a:latin typeface="+mj-lt"/>
                <a:cs typeface="+mn-cs"/>
              </a:rPr>
              <a:t> fusion de 2 </a:t>
            </a:r>
            <a:r>
              <a:rPr lang="fr-FR" sz="2400" dirty="0">
                <a:latin typeface="+mj-lt"/>
                <a:cs typeface="+mn-cs"/>
              </a:rPr>
              <a:t>ONG humanitaires françaises, </a:t>
            </a:r>
            <a:r>
              <a:rPr lang="fr-FR" sz="2400" b="1" dirty="0">
                <a:latin typeface="+mj-lt"/>
                <a:cs typeface="+mn-cs"/>
              </a:rPr>
              <a:t>Première Urgence</a:t>
            </a:r>
            <a:r>
              <a:rPr lang="fr-FR" sz="2400" dirty="0">
                <a:latin typeface="+mj-lt"/>
                <a:cs typeface="+mn-cs"/>
              </a:rPr>
              <a:t> et </a:t>
            </a:r>
            <a:r>
              <a:rPr lang="fr-FR" sz="2400" b="1" dirty="0">
                <a:latin typeface="+mj-lt"/>
                <a:cs typeface="+mn-cs"/>
              </a:rPr>
              <a:t>Aide Médicale Internationale unissent leurs </a:t>
            </a:r>
            <a:r>
              <a:rPr lang="fr-FR" sz="2400" b="1" dirty="0" smtClean="0">
                <a:latin typeface="+mj-lt"/>
                <a:cs typeface="+mn-cs"/>
              </a:rPr>
              <a:t>forces</a:t>
            </a: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fr-FR" sz="2400" b="1" dirty="0" smtClean="0">
                <a:solidFill>
                  <a:srgbClr val="C00000"/>
                </a:solidFill>
                <a:latin typeface="+mj-lt"/>
                <a:cs typeface="+mn-cs"/>
              </a:rPr>
              <a:t>Action</a:t>
            </a:r>
            <a:r>
              <a:rPr lang="fr-FR" sz="2400" b="1" dirty="0" smtClean="0">
                <a:latin typeface="+mj-lt"/>
                <a:cs typeface="+mn-cs"/>
              </a:rPr>
              <a:t> : </a:t>
            </a:r>
            <a:r>
              <a:rPr lang="fr-FR" sz="2400" dirty="0" smtClean="0">
                <a:latin typeface="+mj-lt"/>
                <a:cs typeface="+mn-cs"/>
              </a:rPr>
              <a:t>sécurité alimentaire, santé, nutrition, eau et assainissement, réhabilitation-infrastructure, relance économique</a:t>
            </a: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fr-FR" sz="2400" b="1" dirty="0" smtClean="0">
                <a:solidFill>
                  <a:srgbClr val="C00000"/>
                </a:solidFill>
                <a:latin typeface="+mj-lt"/>
                <a:cs typeface="+mn-cs"/>
              </a:rPr>
              <a:t>Principes d’intervention </a:t>
            </a:r>
            <a:r>
              <a:rPr lang="fr-FR" sz="2400" dirty="0" smtClean="0">
                <a:latin typeface="+mj-lt"/>
                <a:cs typeface="+mn-cs"/>
              </a:rPr>
              <a:t>: contribuer au retour à l’autonomie des populations ciblées, privilégier l’aide directe, soutenir les populations oubliées de l’aide humanitaire</a:t>
            </a: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fr-FR" sz="2400" b="1" dirty="0" smtClean="0">
                <a:solidFill>
                  <a:srgbClr val="C00000"/>
                </a:solidFill>
                <a:latin typeface="+mj-lt"/>
                <a:cs typeface="+mn-cs"/>
              </a:rPr>
              <a:t>Zones d’intervention </a:t>
            </a:r>
            <a:r>
              <a:rPr lang="fr-FR" sz="2400" dirty="0" smtClean="0">
                <a:latin typeface="+mj-lt"/>
                <a:cs typeface="+mn-cs"/>
              </a:rPr>
              <a:t>: 17 pays, Caraïbes, Moyen Orient et Golfe, Asie, Afrique</a:t>
            </a: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fr-FR" sz="2400" b="1" dirty="0" smtClean="0">
                <a:solidFill>
                  <a:srgbClr val="C00000"/>
                </a:solidFill>
                <a:latin typeface="+mj-lt"/>
                <a:cs typeface="+mn-cs"/>
              </a:rPr>
              <a:t>Quelques chiffres </a:t>
            </a:r>
            <a:r>
              <a:rPr lang="fr-FR" sz="2400" dirty="0" smtClean="0">
                <a:latin typeface="+mj-lt"/>
                <a:cs typeface="+mn-cs"/>
              </a:rPr>
              <a:t>: 20 missions, 150 projets, budget prévisionnel en 2011 de 35-40 M €</a:t>
            </a: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endParaRPr lang="fr-FR" sz="2400" dirty="0" smtClean="0">
              <a:latin typeface="+mj-lt"/>
              <a:cs typeface="+mn-cs"/>
            </a:endParaRP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endParaRPr lang="fr-FR" sz="2400" dirty="0" smtClean="0">
              <a:latin typeface="+mj-lt"/>
              <a:cs typeface="+mn-cs"/>
            </a:endParaRPr>
          </a:p>
          <a:p>
            <a:pPr marL="342900" indent="-342900" algn="just">
              <a:spcBef>
                <a:spcPts val="0"/>
              </a:spcBef>
              <a:buFont typeface="Arial" charset="0"/>
              <a:buChar char="•"/>
              <a:defRPr/>
            </a:pPr>
            <a:endParaRPr lang="fr-FR" sz="2600" b="1" dirty="0">
              <a:latin typeface="Arial Narrow" pitchFamily="84" charset="0"/>
              <a:cs typeface="+mn-cs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195513" y="549275"/>
            <a:ext cx="6480175" cy="61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3400" b="1" dirty="0">
                <a:latin typeface="+mj-lt"/>
                <a:cs typeface="+mn-cs"/>
              </a:rPr>
              <a:t>Qui sommes nous ?</a:t>
            </a:r>
          </a:p>
        </p:txBody>
      </p:sp>
      <p:pic>
        <p:nvPicPr>
          <p:cNvPr id="3078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250825" y="1571612"/>
            <a:ext cx="849788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400" b="1" dirty="0" smtClean="0">
                <a:latin typeface="+mn-lt"/>
              </a:rPr>
              <a:t>3 projets en cours :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400" b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1 projet ECHO du 01/06 au 31/12/2011 </a:t>
            </a:r>
            <a:r>
              <a:rPr lang="fr-FR" sz="2400" b="1" dirty="0" smtClean="0">
                <a:latin typeface="+mn-lt"/>
              </a:rPr>
              <a:t>: </a:t>
            </a:r>
            <a:r>
              <a:rPr lang="fr-FR" sz="2400" dirty="0" smtClean="0">
                <a:latin typeface="+mn-lt"/>
              </a:rPr>
              <a:t>CFW visant l’amélioration de la sécurité alimentaire et les conditions sanitaires auprès des populations vulnérables (Abidjan – Adjamé)</a:t>
            </a: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sz="1400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1 projet OFDA du 01/06 au 31/12/2011 </a:t>
            </a:r>
            <a:r>
              <a:rPr lang="fr-FR" sz="2400" b="1" dirty="0" smtClean="0">
                <a:latin typeface="+mn-lt"/>
              </a:rPr>
              <a:t>: </a:t>
            </a:r>
            <a:r>
              <a:rPr lang="fr-FR" sz="2400" dirty="0" smtClean="0">
                <a:latin typeface="+mn-lt"/>
              </a:rPr>
              <a:t>CFW visant l’amélioration de la sécurité alimentaire et des conditions sanitaires auprès des populations vulnérables (Abidjan – Yopougon) et distribution de kits NFI sur la région de Moyen Cavally</a:t>
            </a: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sz="1400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1 projet ECHO en cours d’acceptation </a:t>
            </a:r>
            <a:r>
              <a:rPr lang="fr-FR" sz="2400" b="1" dirty="0" smtClean="0">
                <a:latin typeface="+mn-lt"/>
              </a:rPr>
              <a:t>: </a:t>
            </a:r>
            <a:r>
              <a:rPr lang="fr-FR" sz="2400" dirty="0" smtClean="0">
                <a:latin typeface="+mn-lt"/>
              </a:rPr>
              <a:t>projet médical sur le district sanitaire de Tabou, remise en route du système sur 12 ESPC et l’HG</a:t>
            </a:r>
            <a:endParaRPr lang="fr-FR" sz="2400" dirty="0">
              <a:latin typeface="+mn-lt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200" b="1" dirty="0"/>
              <a:t>Notre </a:t>
            </a:r>
            <a:r>
              <a:rPr lang="fr-FR" sz="3200" b="1" dirty="0" smtClean="0"/>
              <a:t>action en Côte d’Ivoire</a:t>
            </a:r>
            <a:endParaRPr lang="fr-FR" sz="32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200" b="1" dirty="0" smtClean="0"/>
              <a:t>Distribution de NFI</a:t>
            </a:r>
            <a:r>
              <a:rPr lang="fr-FR" sz="2400" b="1" dirty="0" smtClean="0"/>
              <a:t> – Moyen Cavally</a:t>
            </a:r>
            <a:endParaRPr lang="fr-FR" sz="32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0825" y="1571612"/>
            <a:ext cx="8497888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400" b="1" dirty="0" smtClean="0">
                <a:latin typeface="+mn-lt"/>
              </a:rPr>
              <a:t>Constitution du kit: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400" b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Bâche 20m²</a:t>
            </a: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sz="2400" b="1" dirty="0" smtClean="0">
              <a:solidFill>
                <a:srgbClr val="C00000"/>
              </a:solidFill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Elément de literie: </a:t>
            </a:r>
            <a:r>
              <a:rPr lang="fr-FR" sz="2000" b="1" dirty="0" smtClean="0">
                <a:solidFill>
                  <a:srgbClr val="C00000"/>
                </a:solidFill>
                <a:latin typeface="+mn-lt"/>
              </a:rPr>
              <a:t>matelas, natte, moustiquaires, drap, couvertures</a:t>
            </a: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sz="2400" b="1" dirty="0" smtClean="0">
              <a:solidFill>
                <a:srgbClr val="C00000"/>
              </a:solidFill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Kit hygiène : </a:t>
            </a:r>
            <a:r>
              <a:rPr lang="fr-FR" sz="2000" b="1" dirty="0" smtClean="0">
                <a:solidFill>
                  <a:srgbClr val="C00000"/>
                </a:solidFill>
                <a:latin typeface="+mn-lt"/>
              </a:rPr>
              <a:t>savons, pagne, bassine, jerrican, seau</a:t>
            </a: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sz="2400" b="1" dirty="0" smtClean="0">
              <a:solidFill>
                <a:srgbClr val="C00000"/>
              </a:solidFill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latin typeface="+mn-lt"/>
              </a:rPr>
              <a:t> </a:t>
            </a:r>
            <a:r>
              <a:rPr lang="fr-FR" sz="2400" b="1" dirty="0" smtClean="0">
                <a:solidFill>
                  <a:srgbClr val="C00000"/>
                </a:solidFill>
                <a:latin typeface="+mn-lt"/>
              </a:rPr>
              <a:t>Kit cuisine : </a:t>
            </a:r>
            <a:r>
              <a:rPr lang="fr-FR" sz="2000" b="1" dirty="0" smtClean="0">
                <a:solidFill>
                  <a:srgbClr val="C00000"/>
                </a:solidFill>
                <a:latin typeface="+mn-lt"/>
              </a:rPr>
              <a:t>casserole, assiettes, verres, louche, cuillères</a:t>
            </a:r>
            <a:endParaRPr lang="fr-FR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800" b="1" dirty="0" smtClean="0"/>
              <a:t>Villages pré-identifiés </a:t>
            </a:r>
            <a:r>
              <a:rPr lang="fr-FR" sz="2400" b="1" dirty="0" smtClean="0"/>
              <a:t>– Moyen Cavally</a:t>
            </a:r>
            <a:endParaRPr lang="fr-FR" sz="32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0825" y="1571612"/>
            <a:ext cx="849788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numCol="1" spcCol="216000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000" b="1" u="sng" dirty="0" smtClean="0">
                <a:latin typeface="+mn-lt"/>
              </a:rPr>
              <a:t>Toulepleu : 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2000" b="1" u="sng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</a:t>
            </a:r>
            <a:r>
              <a:rPr lang="fr-FR" sz="1600" b="1" dirty="0" err="1" smtClean="0"/>
              <a:t>Pehe</a:t>
            </a:r>
            <a:r>
              <a:rPr lang="fr-FR" sz="1600" b="1" dirty="0" smtClean="0"/>
              <a:t> - </a:t>
            </a:r>
            <a:r>
              <a:rPr lang="fr-FR" sz="1600" b="1" dirty="0" err="1" smtClean="0"/>
              <a:t>Tinhou</a:t>
            </a:r>
            <a:r>
              <a:rPr lang="fr-FR" sz="1600" b="1" dirty="0" smtClean="0"/>
              <a:t> </a:t>
            </a:r>
            <a:r>
              <a:rPr lang="fr-FR" sz="1600" dirty="0" smtClean="0"/>
              <a:t>: </a:t>
            </a:r>
            <a:r>
              <a:rPr lang="fr-FR" sz="1600" dirty="0" err="1" smtClean="0">
                <a:solidFill>
                  <a:srgbClr val="C00000"/>
                </a:solidFill>
              </a:rPr>
              <a:t>Pehe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Denan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Kpobly</a:t>
            </a:r>
            <a:r>
              <a:rPr lang="fr-FR" sz="1600" dirty="0" smtClean="0">
                <a:solidFill>
                  <a:srgbClr val="C00000"/>
                </a:solidFill>
              </a:rPr>
              <a:t> </a:t>
            </a:r>
            <a:r>
              <a:rPr lang="fr-FR" sz="1600" dirty="0" err="1" smtClean="0">
                <a:solidFill>
                  <a:srgbClr val="C00000"/>
                </a:solidFill>
              </a:rPr>
              <a:t>Doze</a:t>
            </a:r>
            <a:r>
              <a:rPr lang="fr-FR" sz="1600" dirty="0" smtClean="0">
                <a:solidFill>
                  <a:srgbClr val="FF0000"/>
                </a:solidFill>
              </a:rPr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>
              <a:solidFill>
                <a:srgbClr val="FF0000"/>
              </a:solidFill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Toulepleu-</a:t>
            </a:r>
            <a:r>
              <a:rPr lang="fr-FR" sz="1600" b="1" dirty="0" err="1" smtClean="0"/>
              <a:t>Tiobli</a:t>
            </a:r>
            <a:r>
              <a:rPr lang="fr-FR" sz="1600" b="1" dirty="0" smtClean="0"/>
              <a:t> </a:t>
            </a:r>
            <a:r>
              <a:rPr lang="fr-FR" sz="1600" dirty="0" smtClean="0"/>
              <a:t>: </a:t>
            </a:r>
            <a:r>
              <a:rPr lang="fr-FR" sz="1600" dirty="0" err="1" smtClean="0">
                <a:solidFill>
                  <a:srgbClr val="C00000"/>
                </a:solidFill>
              </a:rPr>
              <a:t>Seizaibly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Bazobli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Tiobli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Gueyede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Bawombli</a:t>
            </a:r>
            <a:r>
              <a:rPr lang="fr-FR" sz="1600" dirty="0" smtClean="0">
                <a:solidFill>
                  <a:srgbClr val="C00000"/>
                </a:solidFill>
              </a:rPr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>
              <a:solidFill>
                <a:srgbClr val="FF0000"/>
              </a:solidFill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Toulepleu-</a:t>
            </a:r>
            <a:r>
              <a:rPr lang="fr-FR" sz="1600" b="1" dirty="0" err="1" smtClean="0"/>
              <a:t>Bakoubli</a:t>
            </a:r>
            <a:r>
              <a:rPr lang="fr-FR" sz="1600" b="1" dirty="0" smtClean="0"/>
              <a:t> </a:t>
            </a:r>
            <a:r>
              <a:rPr lang="fr-FR" sz="1600" dirty="0" smtClean="0"/>
              <a:t>:</a:t>
            </a:r>
            <a:r>
              <a:rPr lang="fr-FR" sz="1600" dirty="0" smtClean="0">
                <a:solidFill>
                  <a:srgbClr val="FF0000"/>
                </a:solidFill>
              </a:rPr>
              <a:t> </a:t>
            </a:r>
            <a:r>
              <a:rPr lang="fr-FR" sz="1600" dirty="0" err="1" smtClean="0">
                <a:solidFill>
                  <a:srgbClr val="C00000"/>
                </a:solidFill>
              </a:rPr>
              <a:t>Poyabli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Kambly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Bakoubli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>
              <a:solidFill>
                <a:srgbClr val="FF0000"/>
              </a:solidFill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Toulepleu-</a:t>
            </a:r>
            <a:r>
              <a:rPr lang="fr-FR" sz="1600" b="1" dirty="0" err="1" smtClean="0"/>
              <a:t>Grepleu</a:t>
            </a:r>
            <a:r>
              <a:rPr lang="fr-FR" sz="1600" b="1" dirty="0" smtClean="0"/>
              <a:t> </a:t>
            </a:r>
            <a:r>
              <a:rPr lang="fr-FR" sz="1600" dirty="0" smtClean="0"/>
              <a:t>:</a:t>
            </a:r>
            <a:r>
              <a:rPr lang="fr-FR" sz="1600" dirty="0" smtClean="0">
                <a:solidFill>
                  <a:srgbClr val="FF0000"/>
                </a:solidFill>
              </a:rPr>
              <a:t> </a:t>
            </a:r>
            <a:r>
              <a:rPr lang="fr-FR" sz="1600" dirty="0" err="1" smtClean="0"/>
              <a:t>Nezobly</a:t>
            </a:r>
            <a:r>
              <a:rPr lang="fr-FR" sz="1600" dirty="0" smtClean="0"/>
              <a:t>, </a:t>
            </a:r>
            <a:r>
              <a:rPr lang="fr-FR" sz="1600" dirty="0" err="1" smtClean="0"/>
              <a:t>Kaibly</a:t>
            </a:r>
            <a:r>
              <a:rPr lang="fr-FR" sz="1600" dirty="0" smtClean="0"/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Toyebly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Tiobdebly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Kpably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Klaon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Zahiboupleu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Touapebly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Grepleu</a:t>
            </a:r>
            <a:r>
              <a:rPr lang="fr-FR" sz="1600" dirty="0" smtClean="0">
                <a:solidFill>
                  <a:srgbClr val="C00000"/>
                </a:solidFill>
              </a:rPr>
              <a:t>. </a:t>
            </a:r>
            <a:endParaRPr lang="fr-FR" sz="2000" dirty="0" smtClean="0">
              <a:solidFill>
                <a:srgbClr val="C00000"/>
              </a:solidFill>
            </a:endParaRPr>
          </a:p>
          <a:p>
            <a:pPr algn="just" eaLnBrk="0" hangingPunct="0">
              <a:spcAft>
                <a:spcPts val="0"/>
              </a:spcAft>
              <a:defRPr/>
            </a:pPr>
            <a:endParaRPr lang="fr-FR" sz="2000" b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800" b="1" dirty="0" smtClean="0"/>
              <a:t>Villages pré-identifiés </a:t>
            </a:r>
            <a:r>
              <a:rPr lang="fr-FR" sz="2400" b="1" dirty="0" smtClean="0"/>
              <a:t>– Moyen Cavally</a:t>
            </a:r>
            <a:endParaRPr lang="fr-FR" sz="32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0825" y="1571612"/>
            <a:ext cx="849788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numCol="1" spcCol="216000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000" b="1" u="sng" dirty="0" smtClean="0">
                <a:latin typeface="+mn-lt"/>
              </a:rPr>
              <a:t>Blolequin: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2000" b="1" u="sng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CIB: </a:t>
            </a:r>
            <a:r>
              <a:rPr lang="fr-FR" sz="1600" dirty="0" err="1" smtClean="0"/>
              <a:t>Dandrou</a:t>
            </a:r>
            <a:r>
              <a:rPr lang="fr-FR" sz="1600" dirty="0" smtClean="0"/>
              <a:t> (CIB), </a:t>
            </a:r>
            <a:r>
              <a:rPr lang="fr-FR" sz="1600" dirty="0" err="1" smtClean="0"/>
              <a:t>Dandrou</a:t>
            </a:r>
            <a:r>
              <a:rPr lang="fr-FR" sz="1600" dirty="0" smtClean="0"/>
              <a:t> (campement </a:t>
            </a:r>
            <a:r>
              <a:rPr lang="fr-FR" sz="1600" dirty="0" err="1" smtClean="0"/>
              <a:t>Aminikro</a:t>
            </a:r>
            <a:r>
              <a:rPr lang="fr-FR" sz="1600" dirty="0" smtClean="0"/>
              <a:t>), </a:t>
            </a:r>
            <a:r>
              <a:rPr lang="fr-FR" sz="1600" dirty="0" err="1" smtClean="0"/>
              <a:t>Dandrou</a:t>
            </a:r>
            <a:r>
              <a:rPr lang="fr-FR" sz="1600" dirty="0" smtClean="0"/>
              <a:t> (campement </a:t>
            </a:r>
            <a:r>
              <a:rPr lang="fr-FR" sz="1600" dirty="0" err="1" smtClean="0"/>
              <a:t>Kehini</a:t>
            </a:r>
            <a:r>
              <a:rPr lang="fr-FR" sz="1600" dirty="0" smtClean="0"/>
              <a:t>).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</a:t>
            </a:r>
            <a:r>
              <a:rPr lang="fr-FR" sz="1600" b="1" dirty="0" err="1" smtClean="0"/>
              <a:t>Zeaglo</a:t>
            </a:r>
            <a:r>
              <a:rPr lang="fr-FR" sz="1600" b="1" dirty="0" smtClean="0"/>
              <a:t> – IFA </a:t>
            </a:r>
            <a:r>
              <a:rPr lang="fr-FR" sz="1600" dirty="0" smtClean="0"/>
              <a:t>:  </a:t>
            </a:r>
            <a:r>
              <a:rPr lang="fr-FR" sz="1600" dirty="0" err="1" smtClean="0">
                <a:solidFill>
                  <a:srgbClr val="C00000"/>
                </a:solidFill>
              </a:rPr>
              <a:t>Zeaglo</a:t>
            </a:r>
            <a:r>
              <a:rPr lang="fr-FR" sz="1600" dirty="0" smtClean="0">
                <a:solidFill>
                  <a:srgbClr val="C00000"/>
                </a:solidFill>
              </a:rPr>
              <a:t> (campement </a:t>
            </a:r>
            <a:r>
              <a:rPr lang="fr-FR" sz="1600" dirty="0" err="1" smtClean="0">
                <a:solidFill>
                  <a:srgbClr val="C00000"/>
                </a:solidFill>
              </a:rPr>
              <a:t>Sokoura</a:t>
            </a:r>
            <a:r>
              <a:rPr lang="fr-FR" sz="1600" dirty="0" smtClean="0">
                <a:solidFill>
                  <a:srgbClr val="C00000"/>
                </a:solidFill>
              </a:rPr>
              <a:t>), </a:t>
            </a:r>
            <a:r>
              <a:rPr lang="fr-FR" sz="1600" dirty="0" err="1" smtClean="0">
                <a:solidFill>
                  <a:srgbClr val="C00000"/>
                </a:solidFill>
              </a:rPr>
              <a:t>Zeaglo</a:t>
            </a:r>
            <a:r>
              <a:rPr lang="fr-FR" sz="1600" dirty="0" smtClean="0">
                <a:solidFill>
                  <a:srgbClr val="C00000"/>
                </a:solidFill>
              </a:rPr>
              <a:t> (campement </a:t>
            </a:r>
            <a:r>
              <a:rPr lang="fr-FR" sz="1600" dirty="0" err="1" smtClean="0">
                <a:solidFill>
                  <a:srgbClr val="C00000"/>
                </a:solidFill>
              </a:rPr>
              <a:t>Zouzankro</a:t>
            </a:r>
            <a:r>
              <a:rPr lang="fr-FR" sz="1600" dirty="0" smtClean="0">
                <a:solidFill>
                  <a:srgbClr val="C00000"/>
                </a:solidFill>
              </a:rPr>
              <a:t>), </a:t>
            </a:r>
            <a:r>
              <a:rPr lang="fr-FR" sz="1600" dirty="0" err="1" smtClean="0">
                <a:solidFill>
                  <a:srgbClr val="C00000"/>
                </a:solidFill>
              </a:rPr>
              <a:t>Zeaglo</a:t>
            </a:r>
            <a:r>
              <a:rPr lang="fr-FR" sz="1600" dirty="0" smtClean="0">
                <a:solidFill>
                  <a:srgbClr val="C00000"/>
                </a:solidFill>
              </a:rPr>
              <a:t> (campement </a:t>
            </a:r>
            <a:r>
              <a:rPr lang="fr-FR" sz="1600" dirty="0" err="1" smtClean="0">
                <a:solidFill>
                  <a:srgbClr val="C00000"/>
                </a:solidFill>
              </a:rPr>
              <a:t>Felixkro</a:t>
            </a:r>
            <a:r>
              <a:rPr lang="fr-FR" sz="1600" dirty="0" smtClean="0">
                <a:solidFill>
                  <a:srgbClr val="C00000"/>
                </a:solidFill>
              </a:rPr>
              <a:t>).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Goya – Chantier colonel : </a:t>
            </a:r>
            <a:r>
              <a:rPr lang="fr-FR" sz="1600" dirty="0" err="1" smtClean="0"/>
              <a:t>Flandougou</a:t>
            </a:r>
            <a:r>
              <a:rPr lang="fr-FR" sz="1600" dirty="0" smtClean="0"/>
              <a:t>, </a:t>
            </a:r>
            <a:r>
              <a:rPr lang="fr-FR" sz="1600" dirty="0" err="1" smtClean="0"/>
              <a:t>Bapleu</a:t>
            </a:r>
            <a:r>
              <a:rPr lang="fr-FR" sz="1600" dirty="0" smtClean="0"/>
              <a:t>, </a:t>
            </a:r>
            <a:r>
              <a:rPr lang="fr-FR" sz="1600" dirty="0" err="1" smtClean="0"/>
              <a:t>Gollou</a:t>
            </a:r>
            <a:r>
              <a:rPr lang="fr-FR" sz="1600" dirty="0" smtClean="0"/>
              <a:t>, </a:t>
            </a:r>
            <a:r>
              <a:rPr lang="fr-FR" sz="1600" dirty="0" err="1" smtClean="0"/>
              <a:t>Depouta</a:t>
            </a:r>
            <a:r>
              <a:rPr lang="fr-FR" sz="1600" dirty="0" smtClean="0"/>
              <a:t>, Chantier colonel (Goya </a:t>
            </a:r>
            <a:r>
              <a:rPr lang="fr-FR" sz="1600" dirty="0" err="1" smtClean="0"/>
              <a:t>Mambly</a:t>
            </a:r>
            <a:r>
              <a:rPr lang="fr-FR" sz="1600" dirty="0" smtClean="0"/>
              <a:t>), </a:t>
            </a:r>
            <a:r>
              <a:rPr lang="fr-FR" sz="1600" dirty="0" err="1" smtClean="0"/>
              <a:t>Bapleu</a:t>
            </a:r>
            <a:r>
              <a:rPr lang="fr-FR" sz="1600" dirty="0" smtClean="0"/>
              <a:t> carrefour, Aviation.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Blolequin – </a:t>
            </a:r>
            <a:r>
              <a:rPr lang="fr-FR" sz="1600" b="1" dirty="0" err="1" smtClean="0"/>
              <a:t>Tinhou</a:t>
            </a:r>
            <a:r>
              <a:rPr lang="fr-FR" sz="1600" b="1" dirty="0" smtClean="0"/>
              <a:t> </a:t>
            </a:r>
            <a:r>
              <a:rPr lang="fr-FR" sz="1600" dirty="0" smtClean="0"/>
              <a:t>:  </a:t>
            </a:r>
            <a:r>
              <a:rPr lang="fr-FR" sz="1600" dirty="0" err="1" smtClean="0">
                <a:solidFill>
                  <a:srgbClr val="C00000"/>
                </a:solidFill>
              </a:rPr>
              <a:t>Koadeguezon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/>
              <a:t>Bédibli</a:t>
            </a:r>
            <a:r>
              <a:rPr lang="fr-FR" sz="1600" dirty="0" smtClean="0"/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Diboke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Tinhou</a:t>
            </a:r>
            <a:r>
              <a:rPr lang="fr-FR" sz="1600" dirty="0" smtClean="0">
                <a:solidFill>
                  <a:srgbClr val="C00000"/>
                </a:solidFill>
              </a:rPr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</a:t>
            </a:r>
            <a:r>
              <a:rPr lang="fr-FR" sz="1600" b="1" dirty="0" err="1" smtClean="0"/>
              <a:t>Diboke</a:t>
            </a:r>
            <a:r>
              <a:rPr lang="fr-FR" sz="1600" b="1" dirty="0" smtClean="0"/>
              <a:t> - </a:t>
            </a:r>
            <a:r>
              <a:rPr lang="fr-FR" sz="1600" b="1" dirty="0" err="1" smtClean="0"/>
              <a:t>Zilebli</a:t>
            </a:r>
            <a:r>
              <a:rPr lang="fr-FR" sz="1600" b="1" dirty="0" smtClean="0"/>
              <a:t> </a:t>
            </a:r>
            <a:r>
              <a:rPr lang="fr-FR" sz="1600" dirty="0" smtClean="0"/>
              <a:t>: </a:t>
            </a:r>
            <a:r>
              <a:rPr lang="fr-FR" sz="1600" dirty="0" err="1" smtClean="0">
                <a:solidFill>
                  <a:srgbClr val="C00000"/>
                </a:solidFill>
              </a:rPr>
              <a:t>Oulaitaibli</a:t>
            </a:r>
            <a:r>
              <a:rPr lang="fr-FR" sz="1600" dirty="0" smtClean="0">
                <a:solidFill>
                  <a:srgbClr val="C00000"/>
                </a:solidFill>
              </a:rPr>
              <a:t>, </a:t>
            </a:r>
            <a:r>
              <a:rPr lang="fr-FR" sz="1600" dirty="0" err="1" smtClean="0">
                <a:solidFill>
                  <a:srgbClr val="C00000"/>
                </a:solidFill>
              </a:rPr>
              <a:t>Zilébli</a:t>
            </a:r>
            <a:r>
              <a:rPr lang="fr-FR" sz="1600" dirty="0" smtClean="0">
                <a:solidFill>
                  <a:srgbClr val="C00000"/>
                </a:solidFill>
              </a:rPr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</a:t>
            </a:r>
            <a:r>
              <a:rPr lang="fr-FR" sz="1600" b="1" dirty="0" err="1" smtClean="0"/>
              <a:t>Tinhou</a:t>
            </a:r>
            <a:r>
              <a:rPr lang="fr-FR" sz="1600" b="1" dirty="0" smtClean="0"/>
              <a:t> - Zou </a:t>
            </a:r>
            <a:r>
              <a:rPr lang="fr-FR" sz="1600" b="1" dirty="0" err="1" smtClean="0"/>
              <a:t>Yahi</a:t>
            </a:r>
            <a:r>
              <a:rPr lang="fr-FR" sz="1600" b="1" dirty="0" smtClean="0"/>
              <a:t> </a:t>
            </a:r>
            <a:r>
              <a:rPr lang="fr-FR" sz="1600" dirty="0" smtClean="0"/>
              <a:t>: </a:t>
            </a:r>
            <a:r>
              <a:rPr lang="fr-FR" sz="1600" dirty="0" smtClean="0">
                <a:solidFill>
                  <a:srgbClr val="C00000"/>
                </a:solidFill>
              </a:rPr>
              <a:t>Zou </a:t>
            </a:r>
            <a:r>
              <a:rPr lang="fr-FR" sz="1600" dirty="0" err="1" smtClean="0">
                <a:solidFill>
                  <a:srgbClr val="C00000"/>
                </a:solidFill>
              </a:rPr>
              <a:t>Yahi</a:t>
            </a:r>
            <a:r>
              <a:rPr lang="fr-FR" sz="1600" dirty="0" smtClean="0">
                <a:solidFill>
                  <a:srgbClr val="C00000"/>
                </a:solidFill>
              </a:rPr>
              <a:t>, Petit Guiglo, </a:t>
            </a:r>
            <a:r>
              <a:rPr lang="fr-FR" sz="1600" dirty="0" err="1" smtClean="0">
                <a:solidFill>
                  <a:srgbClr val="C00000"/>
                </a:solidFill>
              </a:rPr>
              <a:t>Dedjan</a:t>
            </a:r>
            <a:r>
              <a:rPr lang="fr-FR" sz="1600" dirty="0" smtClean="0">
                <a:solidFill>
                  <a:srgbClr val="C00000"/>
                </a:solidFill>
              </a:rPr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b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800" b="1" dirty="0" smtClean="0"/>
              <a:t>Villages pré-identifiés </a:t>
            </a:r>
            <a:r>
              <a:rPr lang="fr-FR" sz="2400" b="1" dirty="0" smtClean="0"/>
              <a:t>– Moyen Cavally</a:t>
            </a:r>
            <a:endParaRPr lang="fr-FR" sz="32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0825" y="1571612"/>
            <a:ext cx="849788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numCol="1" spcCol="216000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000" b="1" u="sng" dirty="0" smtClean="0">
                <a:latin typeface="+mn-lt"/>
              </a:rPr>
              <a:t>Guiglo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2000" b="1" u="sng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Guiglo - </a:t>
            </a:r>
            <a:r>
              <a:rPr lang="fr-FR" sz="1600" b="1" dirty="0" err="1" smtClean="0"/>
              <a:t>Zagne</a:t>
            </a:r>
            <a:r>
              <a:rPr lang="fr-FR" sz="1600" b="1" dirty="0" smtClean="0"/>
              <a:t> : </a:t>
            </a:r>
            <a:r>
              <a:rPr lang="fr-FR" sz="1600" dirty="0" err="1" smtClean="0"/>
              <a:t>Ditroudra</a:t>
            </a:r>
            <a:r>
              <a:rPr lang="fr-FR" sz="1600" dirty="0" smtClean="0"/>
              <a:t>, </a:t>
            </a:r>
            <a:r>
              <a:rPr lang="fr-FR" sz="1600" dirty="0" err="1" smtClean="0"/>
              <a:t>Beoue</a:t>
            </a:r>
            <a:r>
              <a:rPr lang="fr-FR" sz="1600" dirty="0" smtClean="0"/>
              <a:t>, </a:t>
            </a:r>
            <a:r>
              <a:rPr lang="fr-FR" sz="1600" dirty="0" err="1" smtClean="0"/>
              <a:t>Sregouebly</a:t>
            </a:r>
            <a:r>
              <a:rPr lang="fr-FR" sz="1600" dirty="0" smtClean="0"/>
              <a:t>, Katy, </a:t>
            </a:r>
            <a:r>
              <a:rPr lang="fr-FR" sz="1600" dirty="0" err="1" smtClean="0"/>
              <a:t>Troya</a:t>
            </a:r>
            <a:r>
              <a:rPr lang="fr-FR" sz="1600" dirty="0" smtClean="0"/>
              <a:t> 1, </a:t>
            </a:r>
            <a:r>
              <a:rPr lang="fr-FR" sz="1600" dirty="0" err="1" smtClean="0"/>
              <a:t>Kridy</a:t>
            </a:r>
            <a:r>
              <a:rPr lang="fr-FR" sz="1600" dirty="0" smtClean="0"/>
              <a:t>, Paris Leona, </a:t>
            </a:r>
            <a:r>
              <a:rPr lang="fr-FR" sz="1600" dirty="0" err="1" smtClean="0"/>
              <a:t>Zro</a:t>
            </a:r>
            <a:r>
              <a:rPr lang="fr-FR" sz="1600" dirty="0" smtClean="0"/>
              <a:t>, </a:t>
            </a:r>
            <a:r>
              <a:rPr lang="fr-FR" sz="1600" dirty="0" err="1" smtClean="0"/>
              <a:t>Nounoubaye</a:t>
            </a:r>
            <a:r>
              <a:rPr lang="fr-FR" sz="1600" dirty="0" smtClean="0"/>
              <a:t>, Petit Guiglo, </a:t>
            </a:r>
            <a:r>
              <a:rPr lang="fr-FR" sz="1600" dirty="0" err="1" smtClean="0"/>
              <a:t>Pona</a:t>
            </a:r>
            <a:r>
              <a:rPr lang="fr-FR" sz="1600" dirty="0" smtClean="0"/>
              <a:t> Guiglo, </a:t>
            </a:r>
            <a:r>
              <a:rPr lang="fr-FR" sz="1600" dirty="0" err="1" smtClean="0"/>
              <a:t>Goulegui</a:t>
            </a:r>
            <a:r>
              <a:rPr lang="fr-FR" sz="1600" dirty="0" smtClean="0"/>
              <a:t> </a:t>
            </a:r>
            <a:r>
              <a:rPr lang="fr-FR" sz="1600" dirty="0" err="1" smtClean="0"/>
              <a:t>Beoue</a:t>
            </a:r>
            <a:r>
              <a:rPr lang="fr-FR" sz="1600" dirty="0" smtClean="0"/>
              <a:t>. 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Guiglo – Blolequin  </a:t>
            </a:r>
            <a:r>
              <a:rPr lang="fr-FR" sz="1600" b="1" dirty="0" smtClean="0">
                <a:latin typeface="+mn-lt"/>
              </a:rPr>
              <a:t>: </a:t>
            </a:r>
            <a:r>
              <a:rPr lang="fr-FR" sz="1600" dirty="0" smtClean="0"/>
              <a:t>Ancien </a:t>
            </a:r>
            <a:r>
              <a:rPr lang="fr-FR" sz="1600" dirty="0" err="1" smtClean="0"/>
              <a:t>Zouan</a:t>
            </a:r>
            <a:r>
              <a:rPr lang="fr-FR" sz="1600" dirty="0" smtClean="0"/>
              <a:t> (8 km du goudron), </a:t>
            </a:r>
            <a:r>
              <a:rPr lang="fr-FR" sz="1600" dirty="0" err="1" smtClean="0"/>
              <a:t>Nioulde</a:t>
            </a:r>
            <a:r>
              <a:rPr lang="fr-FR" sz="1600" dirty="0" smtClean="0"/>
              <a:t> </a:t>
            </a:r>
            <a:r>
              <a:rPr lang="fr-FR" sz="1600" dirty="0" err="1" smtClean="0"/>
              <a:t>Zoun</a:t>
            </a:r>
            <a:r>
              <a:rPr lang="fr-FR" sz="1600" dirty="0" smtClean="0"/>
              <a:t> (</a:t>
            </a:r>
            <a:r>
              <a:rPr lang="fr-FR" sz="1600" dirty="0" err="1" smtClean="0"/>
              <a:t>Sadakro</a:t>
            </a:r>
            <a:r>
              <a:rPr lang="fr-FR" sz="1600" dirty="0" smtClean="0"/>
              <a:t>), </a:t>
            </a:r>
            <a:r>
              <a:rPr lang="fr-FR" sz="1600" dirty="0" err="1" smtClean="0"/>
              <a:t>Zouan</a:t>
            </a:r>
            <a:r>
              <a:rPr lang="fr-FR" sz="1600" dirty="0" smtClean="0"/>
              <a:t> </a:t>
            </a:r>
            <a:r>
              <a:rPr lang="fr-FR" sz="1600" dirty="0" err="1" smtClean="0"/>
              <a:t>Guinquin</a:t>
            </a:r>
            <a:r>
              <a:rPr lang="fr-FR" sz="1600" dirty="0" smtClean="0"/>
              <a:t> (4 carrefour), </a:t>
            </a:r>
            <a:r>
              <a:rPr lang="fr-FR" sz="1600" dirty="0" err="1" smtClean="0"/>
              <a:t>Guinquin</a:t>
            </a:r>
            <a:r>
              <a:rPr lang="fr-FR" sz="1600" dirty="0" smtClean="0"/>
              <a:t> (</a:t>
            </a:r>
            <a:r>
              <a:rPr lang="fr-FR" sz="1600" dirty="0" err="1" smtClean="0"/>
              <a:t>Kamboukro</a:t>
            </a:r>
            <a:r>
              <a:rPr lang="fr-FR" sz="1600" dirty="0" smtClean="0"/>
              <a:t>), </a:t>
            </a:r>
            <a:r>
              <a:rPr lang="fr-FR" sz="1600" dirty="0" err="1" smtClean="0"/>
              <a:t>Nioulde</a:t>
            </a:r>
            <a:r>
              <a:rPr lang="fr-FR" sz="1600" dirty="0" smtClean="0"/>
              <a:t> (</a:t>
            </a:r>
            <a:r>
              <a:rPr lang="fr-FR" sz="1600" dirty="0" err="1" smtClean="0"/>
              <a:t>Bongokro</a:t>
            </a:r>
            <a:r>
              <a:rPr lang="fr-FR" sz="1600" dirty="0" smtClean="0"/>
              <a:t>), </a:t>
            </a:r>
            <a:r>
              <a:rPr lang="fr-FR" sz="1600" dirty="0" err="1" smtClean="0"/>
              <a:t>Nioulde</a:t>
            </a:r>
            <a:r>
              <a:rPr lang="fr-FR" sz="1600" dirty="0" smtClean="0"/>
              <a:t> (</a:t>
            </a:r>
            <a:r>
              <a:rPr lang="fr-FR" sz="1600" dirty="0" err="1" smtClean="0"/>
              <a:t>Tebly</a:t>
            </a:r>
            <a:r>
              <a:rPr lang="fr-FR" sz="1600" dirty="0" smtClean="0"/>
              <a:t>), </a:t>
            </a:r>
            <a:r>
              <a:rPr lang="fr-FR" sz="1600" dirty="0" err="1" smtClean="0"/>
              <a:t>Nioulde</a:t>
            </a:r>
            <a:r>
              <a:rPr lang="fr-FR" sz="1600" dirty="0" smtClean="0"/>
              <a:t> (France – Amérique), </a:t>
            </a:r>
            <a:r>
              <a:rPr lang="fr-FR" sz="1600" dirty="0" err="1" smtClean="0"/>
              <a:t>Guinquin</a:t>
            </a:r>
            <a:r>
              <a:rPr lang="fr-FR" sz="1600" dirty="0" smtClean="0"/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600" dirty="0" smtClean="0"/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</a:t>
            </a:r>
            <a:r>
              <a:rPr lang="fr-FR" sz="1600" b="1" dirty="0" err="1" smtClean="0"/>
              <a:t>Zagné</a:t>
            </a:r>
            <a:r>
              <a:rPr lang="fr-FR" sz="1600" b="1" dirty="0" smtClean="0"/>
              <a:t> - </a:t>
            </a:r>
            <a:r>
              <a:rPr lang="fr-FR" sz="1600" b="1" dirty="0" err="1" smtClean="0"/>
              <a:t>Taï</a:t>
            </a:r>
            <a:r>
              <a:rPr lang="fr-FR" sz="1600" b="1" dirty="0" smtClean="0"/>
              <a:t> : </a:t>
            </a:r>
            <a:r>
              <a:rPr lang="fr-FR" sz="1600" dirty="0" err="1" smtClean="0"/>
              <a:t>Djidoubaye</a:t>
            </a:r>
            <a:r>
              <a:rPr lang="fr-FR" sz="1600" dirty="0" smtClean="0"/>
              <a:t>, </a:t>
            </a:r>
            <a:r>
              <a:rPr lang="fr-FR" sz="1600" dirty="0" err="1" smtClean="0"/>
              <a:t>Tienkoula</a:t>
            </a:r>
            <a:r>
              <a:rPr lang="fr-FR" sz="1600" dirty="0" smtClean="0"/>
              <a:t>, </a:t>
            </a:r>
            <a:r>
              <a:rPr lang="fr-FR" sz="1600" dirty="0" err="1" smtClean="0"/>
              <a:t>Vodelobly</a:t>
            </a:r>
            <a:r>
              <a:rPr lang="fr-FR" sz="1600" dirty="0" smtClean="0"/>
              <a:t>, </a:t>
            </a:r>
            <a:r>
              <a:rPr lang="fr-FR" sz="1600" dirty="0" err="1" smtClean="0"/>
              <a:t>Gahably</a:t>
            </a:r>
            <a:r>
              <a:rPr lang="fr-FR" sz="1600" dirty="0" smtClean="0"/>
              <a:t>, </a:t>
            </a:r>
            <a:r>
              <a:rPr lang="fr-FR" sz="1600" dirty="0" err="1" smtClean="0"/>
              <a:t>Daoubly</a:t>
            </a:r>
            <a:r>
              <a:rPr lang="fr-FR" sz="1600" dirty="0" smtClean="0"/>
              <a:t>, </a:t>
            </a:r>
            <a:r>
              <a:rPr lang="fr-FR" sz="1600" dirty="0" err="1" smtClean="0"/>
              <a:t>Pona</a:t>
            </a:r>
            <a:r>
              <a:rPr lang="fr-FR" sz="1600" dirty="0" smtClean="0"/>
              <a:t>-</a:t>
            </a:r>
            <a:r>
              <a:rPr lang="fr-FR" sz="1600" dirty="0" err="1" smtClean="0"/>
              <a:t>Taï</a:t>
            </a:r>
            <a:r>
              <a:rPr lang="fr-FR" sz="1600" dirty="0" smtClean="0"/>
              <a:t>, </a:t>
            </a:r>
            <a:r>
              <a:rPr lang="fr-FR" sz="1600" dirty="0" err="1" smtClean="0"/>
              <a:t>Zaipobly</a:t>
            </a:r>
            <a:r>
              <a:rPr lang="fr-FR" sz="1600" dirty="0" smtClean="0"/>
              <a:t>.</a:t>
            </a: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dirty="0" smtClean="0"/>
              <a:t> </a:t>
            </a:r>
          </a:p>
          <a:p>
            <a:pPr algn="just" eaLnBrk="0" hangingPunct="0">
              <a:spcAft>
                <a:spcPts val="0"/>
              </a:spcAft>
              <a:defRPr/>
            </a:pPr>
            <a:r>
              <a:rPr lang="fr-FR" sz="1600" b="1" dirty="0" smtClean="0"/>
              <a:t>Axe Guiglo - </a:t>
            </a:r>
            <a:r>
              <a:rPr lang="fr-FR" sz="1600" b="1" dirty="0" err="1" smtClean="0"/>
              <a:t>Znahon</a:t>
            </a:r>
            <a:r>
              <a:rPr lang="fr-FR" sz="1600" b="1" dirty="0" smtClean="0"/>
              <a:t> : </a:t>
            </a:r>
            <a:r>
              <a:rPr lang="fr-FR" sz="1600" dirty="0" err="1" smtClean="0"/>
              <a:t>Sokoura</a:t>
            </a:r>
            <a:r>
              <a:rPr lang="fr-FR" sz="1600" dirty="0" smtClean="0"/>
              <a:t>, </a:t>
            </a:r>
            <a:r>
              <a:rPr lang="fr-FR" sz="1600" dirty="0" err="1" smtClean="0"/>
              <a:t>Beablo</a:t>
            </a:r>
            <a:r>
              <a:rPr lang="fr-FR" sz="1600" dirty="0" smtClean="0"/>
              <a:t>, V16, V15, V17, </a:t>
            </a:r>
            <a:r>
              <a:rPr lang="fr-FR" sz="1600" dirty="0" err="1" smtClean="0"/>
              <a:t>Mahapleu</a:t>
            </a:r>
            <a:r>
              <a:rPr lang="fr-FR" sz="1600" dirty="0" smtClean="0"/>
              <a:t>, Bloc </a:t>
            </a:r>
            <a:r>
              <a:rPr lang="fr-FR" sz="1600" dirty="0" err="1" smtClean="0"/>
              <a:t>Gneo</a:t>
            </a:r>
            <a:r>
              <a:rPr lang="fr-FR" sz="1600" dirty="0" smtClean="0"/>
              <a:t>. </a:t>
            </a:r>
            <a:endParaRPr lang="fr-FR" sz="1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 dirty="0" smtClean="0"/>
              <a:t>Ménages bénéficiaires et sélection </a:t>
            </a:r>
            <a:r>
              <a:rPr lang="fr-FR" sz="1600" b="1" dirty="0" smtClean="0">
                <a:solidFill>
                  <a:prstClr val="black"/>
                </a:solidFill>
              </a:rPr>
              <a:t>– Moyen Cavally</a:t>
            </a:r>
            <a:endParaRPr lang="fr-FR" sz="28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86380" y="1500174"/>
            <a:ext cx="3535357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spcAft>
                <a:spcPts val="0"/>
              </a:spcAft>
              <a:defRPr/>
            </a:pPr>
            <a:r>
              <a:rPr lang="fr-FR" sz="2400" b="1" dirty="0" smtClean="0">
                <a:latin typeface="+mn-lt"/>
              </a:rPr>
              <a:t>8000 Bénéficiaires</a:t>
            </a:r>
          </a:p>
          <a:p>
            <a:pPr algn="just" eaLnBrk="0" hangingPunct="0">
              <a:spcAft>
                <a:spcPts val="0"/>
              </a:spcAft>
              <a:defRPr/>
            </a:pPr>
            <a:endParaRPr lang="fr-FR" sz="1400" b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i="1" dirty="0" err="1" smtClean="0">
                <a:latin typeface="+mn-lt"/>
              </a:rPr>
              <a:t>Toulepleu</a:t>
            </a:r>
            <a:endParaRPr lang="fr-FR" b="1" i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b="1" i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i="1" dirty="0" err="1" smtClean="0">
                <a:latin typeface="+mn-lt"/>
              </a:rPr>
              <a:t>Blolequin</a:t>
            </a:r>
            <a:endParaRPr lang="fr-FR" b="1" i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b="1" i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i="1" smtClean="0">
                <a:latin typeface="+mn-lt"/>
              </a:rPr>
              <a:t>Guiglo</a:t>
            </a:r>
            <a:endParaRPr lang="fr-FR" b="1" i="1" dirty="0" smtClean="0">
              <a:latin typeface="+mn-lt"/>
            </a:endParaRPr>
          </a:p>
          <a:p>
            <a:pPr algn="just" eaLnBrk="0" hangingPunct="0">
              <a:spcAft>
                <a:spcPts val="0"/>
              </a:spcAft>
              <a:defRPr/>
            </a:pPr>
            <a:endParaRPr lang="fr-FR" sz="1400" b="1" dirty="0" smtClean="0">
              <a:latin typeface="+mn-lt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7158" y="1500174"/>
            <a:ext cx="4572032" cy="410881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600" b="1" dirty="0" smtClean="0"/>
              <a:t>Les critères de vulnérabilité en vue de la sélection des bénéficiaires sont les suivant :</a:t>
            </a:r>
          </a:p>
          <a:p>
            <a:endParaRPr lang="fr-FR" sz="1600" dirty="0" smtClean="0"/>
          </a:p>
          <a:p>
            <a:pPr>
              <a:lnSpc>
                <a:spcPct val="150000"/>
              </a:lnSpc>
            </a:pPr>
            <a:r>
              <a:rPr lang="fr-FR" sz="1600" dirty="0" smtClean="0"/>
              <a:t>- Ménage retourné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- Sexe du chef de ménage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- Age du chef de ménage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- Nombre de personne dans le ménage, </a:t>
            </a:r>
            <a:r>
              <a:rPr lang="fr-FR" sz="1400" i="1" dirty="0" smtClean="0"/>
              <a:t>nombre d’enfant, de personnes-âgées, de personne handicapée</a:t>
            </a:r>
            <a:endParaRPr lang="fr-FR" sz="1600" i="1" dirty="0" smtClean="0"/>
          </a:p>
          <a:p>
            <a:pPr>
              <a:lnSpc>
                <a:spcPct val="150000"/>
              </a:lnSpc>
            </a:pPr>
            <a:r>
              <a:rPr lang="fr-FR" sz="1600" dirty="0" smtClean="0"/>
              <a:t>- Source de revenu/ métier</a:t>
            </a:r>
          </a:p>
          <a:p>
            <a:pPr>
              <a:lnSpc>
                <a:spcPct val="150000"/>
              </a:lnSpc>
            </a:pPr>
            <a:r>
              <a:rPr lang="fr-FR" sz="1400" i="1" dirty="0" smtClean="0"/>
              <a:t>    - si cultivateur, ont-il pu planter sinon pourquoi ? 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- Etat de la maison : </a:t>
            </a:r>
            <a:r>
              <a:rPr lang="fr-FR" sz="1400" i="1" dirty="0" smtClean="0"/>
              <a:t>Détruite/ brulée/ Pillée</a:t>
            </a:r>
            <a:endParaRPr lang="fr-FR" sz="1400" b="1" dirty="0" smtClean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9B6193C-A174-4ACD-8403-1589B704967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Espace réservé du pied de page 6"/>
          <p:cNvSpPr txBox="1">
            <a:spLocks noGrp="1"/>
          </p:cNvSpPr>
          <p:nvPr/>
        </p:nvSpPr>
        <p:spPr>
          <a:xfrm>
            <a:off x="0" y="6643688"/>
            <a:ext cx="9144000" cy="214312"/>
          </a:xfrm>
          <a:prstGeom prst="rect">
            <a:avLst/>
          </a:prstGeom>
          <a:solidFill>
            <a:srgbClr val="C00000"/>
          </a:solidFill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100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400" dirty="0">
              <a:latin typeface="Arial Narrow" pitchFamily="34" charset="0"/>
            </a:endParaRPr>
          </a:p>
        </p:txBody>
      </p:sp>
      <p:sp>
        <p:nvSpPr>
          <p:cNvPr id="4102" name="ZoneTexte 9"/>
          <p:cNvSpPr txBox="1">
            <a:spLocks noChangeArrowheads="1"/>
          </p:cNvSpPr>
          <p:nvPr/>
        </p:nvSpPr>
        <p:spPr bwMode="auto">
          <a:xfrm>
            <a:off x="2268538" y="549275"/>
            <a:ext cx="633571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600" b="1" dirty="0" smtClean="0"/>
              <a:t>Chronogramme </a:t>
            </a:r>
            <a:r>
              <a:rPr lang="fr-FR" sz="2000" b="1" dirty="0" smtClean="0">
                <a:solidFill>
                  <a:prstClr val="black"/>
                </a:solidFill>
              </a:rPr>
              <a:t>– Moyen Cavally</a:t>
            </a:r>
            <a:endParaRPr lang="fr-FR" sz="2800" b="1" dirty="0"/>
          </a:p>
        </p:txBody>
      </p:sp>
      <p:pic>
        <p:nvPicPr>
          <p:cNvPr id="4103" name="Picture 2" descr="C:\Documents and Settings\ahervieu\Bureau\annabel\fusion\LOGO PU-AMI v déf\LOGO PU-AMI v deÌf - copie\Logo jpg\Logo PU-AMI V2 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162401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357158" y="1428736"/>
          <a:ext cx="8572567" cy="4714911"/>
        </p:xfrm>
        <a:graphic>
          <a:graphicData uri="http://schemas.openxmlformats.org/drawingml/2006/table">
            <a:tbl>
              <a:tblPr/>
              <a:tblGrid>
                <a:gridCol w="2905367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  <a:gridCol w="404800"/>
              </a:tblGrid>
              <a:tr h="243460"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Octobre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Novembre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Décembre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Annonce des activités aux acteurs humanitaires et autorités locales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Visite des villages (annonce et remise des fiche de liste)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Coordination avec les autres acteurs effectuant des distributions NFI et vérification du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mapping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des activités avec les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notres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Recrutement et formation des moniteurs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Coordination avec IOM pour les visites de site et annonce des distribution aux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IDPs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des villages concernés par le projet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Vérification et saisie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Site </a:t>
                      </a:r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IDPs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Selection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des bénéficiaires et enregistrement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Site </a:t>
                      </a:r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IDPs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  <a:endParaRPr lang="fr-FR" sz="7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Distribution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Toulepleu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Blolequin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Guiglo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85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Post- Monitoring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53" marR="6153" marT="6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5224</TotalTime>
  <Words>705</Words>
  <Application>Microsoft Office PowerPoint</Application>
  <PresentationFormat>Affichage à l'écran (4:3)</PresentationFormat>
  <Paragraphs>249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Première Urgence Première Ur</dc:creator>
  <cp:lastModifiedBy>TOSHIBA</cp:lastModifiedBy>
  <cp:revision>308</cp:revision>
  <cp:lastPrinted>2011-03-08T09:10:21Z</cp:lastPrinted>
  <dcterms:created xsi:type="dcterms:W3CDTF">2007-10-18T08:22:40Z</dcterms:created>
  <dcterms:modified xsi:type="dcterms:W3CDTF">2011-10-25T20:42:03Z</dcterms:modified>
</cp:coreProperties>
</file>